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7"/>
  </p:notesMasterIdLst>
  <p:handoutMasterIdLst>
    <p:handoutMasterId r:id="rId28"/>
  </p:handoutMasterIdLst>
  <p:sldIdLst>
    <p:sldId id="292" r:id="rId5"/>
    <p:sldId id="291" r:id="rId6"/>
    <p:sldId id="294" r:id="rId7"/>
    <p:sldId id="295" r:id="rId8"/>
    <p:sldId id="296" r:id="rId9"/>
    <p:sldId id="297" r:id="rId10"/>
    <p:sldId id="298" r:id="rId11"/>
    <p:sldId id="306" r:id="rId12"/>
    <p:sldId id="307" r:id="rId13"/>
    <p:sldId id="309" r:id="rId14"/>
    <p:sldId id="299" r:id="rId15"/>
    <p:sldId id="308" r:id="rId16"/>
    <p:sldId id="311" r:id="rId17"/>
    <p:sldId id="312" r:id="rId18"/>
    <p:sldId id="300" r:id="rId19"/>
    <p:sldId id="301" r:id="rId20"/>
    <p:sldId id="313" r:id="rId21"/>
    <p:sldId id="303" r:id="rId22"/>
    <p:sldId id="302" r:id="rId23"/>
    <p:sldId id="305" r:id="rId24"/>
    <p:sldId id="314" r:id="rId25"/>
    <p:sldId id="293" r:id="rId2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06F"/>
    <a:srgbClr val="78A6AC"/>
    <a:srgbClr val="37A1CE"/>
    <a:srgbClr val="0C365F"/>
    <a:srgbClr val="003773"/>
    <a:srgbClr val="9DCB3A"/>
    <a:srgbClr val="EA1765"/>
    <a:srgbClr val="39A2CF"/>
    <a:srgbClr val="E98B0D"/>
    <a:srgbClr val="7A7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39" autoAdjust="0"/>
  </p:normalViewPr>
  <p:slideViewPr>
    <p:cSldViewPr snapToGrid="0">
      <p:cViewPr varScale="1">
        <p:scale>
          <a:sx n="90" d="100"/>
          <a:sy n="90" d="100"/>
        </p:scale>
        <p:origin x="20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11/10/25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11/10/25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884271" y="3841"/>
            <a:ext cx="139933" cy="6858000"/>
          </a:xfrm>
          <a:prstGeom prst="rect">
            <a:avLst/>
          </a:prstGeom>
          <a:solidFill>
            <a:srgbClr val="78A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>
              <a:solidFill>
                <a:srgbClr val="39A2CF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7A78B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07440" y="-1345"/>
            <a:ext cx="139933" cy="6858000"/>
          </a:xfrm>
          <a:prstGeom prst="rect">
            <a:avLst/>
          </a:prstGeom>
          <a:solidFill>
            <a:srgbClr val="23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8BBB6B-2702-E908-77D9-989416525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/>
        </p:blipFill>
        <p:spPr>
          <a:xfrm>
            <a:off x="-150487" y="-9658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11/10/25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8951" y="97428"/>
            <a:ext cx="4526280" cy="1279652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3773"/>
                </a:solidFill>
              </a:rPr>
              <a:t>Articoli da ricordare nel 2024-2025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756" y="4274323"/>
            <a:ext cx="6158277" cy="1936905"/>
          </a:xfrm>
        </p:spPr>
        <p:txBody>
          <a:bodyPr>
            <a:normAutofit/>
          </a:bodyPr>
          <a:lstStyle/>
          <a:p>
            <a:r>
              <a:rPr lang="it-IT" sz="2800" b="1" noProof="1">
                <a:solidFill>
                  <a:srgbClr val="78A6AC"/>
                </a:solidFill>
              </a:rPr>
              <a:t>Mauro podda</a:t>
            </a:r>
          </a:p>
          <a:p>
            <a:r>
              <a:rPr lang="it-IT" sz="2000" b="1" noProof="1">
                <a:solidFill>
                  <a:srgbClr val="78A6AC"/>
                </a:solidFill>
              </a:rPr>
              <a:t>dipartimento di scienze chirurgiche</a:t>
            </a:r>
          </a:p>
          <a:p>
            <a:r>
              <a:rPr lang="it-IT" sz="2000" b="1" noProof="1">
                <a:solidFill>
                  <a:srgbClr val="78A6AC"/>
                </a:solidFill>
              </a:rPr>
              <a:t>Università degli studi di cagliari</a:t>
            </a: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EF61BA17-772C-28A7-85AE-8289C8F01CA4}"/>
              </a:ext>
            </a:extLst>
          </p:cNvPr>
          <p:cNvSpPr txBox="1">
            <a:spLocks/>
          </p:cNvSpPr>
          <p:nvPr/>
        </p:nvSpPr>
        <p:spPr>
          <a:xfrm>
            <a:off x="5268951" y="823463"/>
            <a:ext cx="7081023" cy="12796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50" baseline="0">
                <a:solidFill>
                  <a:srgbClr val="7A78B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200" u="sng" dirty="0">
                <a:solidFill>
                  <a:srgbClr val="003773"/>
                </a:solidFill>
              </a:rPr>
              <a:t>BEST PAPERS IN CHIRURGIA D’URGENZA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EAA48D-B384-7FA1-91D3-F1BAF7D40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1" y="2160019"/>
            <a:ext cx="2019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41253A-AB03-8CFF-91E9-8243E703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" y="108579"/>
            <a:ext cx="6315307" cy="16984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5C5902F-4C9A-55DD-F08C-E1E9A4BFC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" y="2066251"/>
            <a:ext cx="6305836" cy="160249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5068DC0-ECFF-9107-E672-B7470647B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" y="3927987"/>
            <a:ext cx="6305836" cy="28901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AC429BE-C839-8BF9-9DD3-774699BAE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678" y="5817205"/>
            <a:ext cx="2334321" cy="10074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62D2A9-670B-2228-06E4-1B765F7D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40" y="33351"/>
            <a:ext cx="5712759" cy="17736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3E5264E-BA45-02C4-1887-BFF28719F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244" y="3927987"/>
            <a:ext cx="5646750" cy="202624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D6C957-8158-F1A0-02A3-A1662CA3ABAD}"/>
              </a:ext>
            </a:extLst>
          </p:cNvPr>
          <p:cNvSpPr txBox="1"/>
          <p:nvPr/>
        </p:nvSpPr>
        <p:spPr>
          <a:xfrm>
            <a:off x="6601521" y="2044005"/>
            <a:ext cx="5482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noProof="1"/>
              <a:t>3 or more episodes of left colon diverticulitis within a 2-year period with at least 1 episode verified using computed tomography (CT) </a:t>
            </a:r>
          </a:p>
          <a:p>
            <a:endParaRPr lang="it-IT" sz="1400" noProof="1"/>
          </a:p>
          <a:p>
            <a:r>
              <a:rPr lang="it-IT" sz="1400" noProof="1"/>
              <a:t>1 or more episodes of complicated left colonic diverticulitis treated conservatively</a:t>
            </a:r>
          </a:p>
          <a:p>
            <a:endParaRPr lang="it-IT" sz="1400" noProof="1"/>
          </a:p>
          <a:p>
            <a:r>
              <a:rPr lang="it-IT" sz="1400" noProof="1"/>
              <a:t>prolonged pain or disturbance in bowel habits over 3 months</a:t>
            </a:r>
          </a:p>
          <a:p>
            <a:r>
              <a:rPr lang="it-IT" sz="1400" noProof="1"/>
              <a:t>after an episode of CT-verified acute left colonic diverticulitis.</a:t>
            </a:r>
          </a:p>
        </p:txBody>
      </p:sp>
    </p:spTree>
    <p:extLst>
      <p:ext uri="{BB962C8B-B14F-4D97-AF65-F5344CB8AC3E}">
        <p14:creationId xmlns:p14="http://schemas.microsoft.com/office/powerpoint/2010/main" val="133177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19F69F-69A3-03B1-E000-6D7C9579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39" y="0"/>
            <a:ext cx="437437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23B6A1D-5AA7-B399-82C6-001FF254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2" y="0"/>
            <a:ext cx="4525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46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06D5FC-C4F7-1BDD-4883-3B4D587B2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622" y="6111892"/>
            <a:ext cx="1728787" cy="7461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C0AAA5-8BA3-106F-6B3A-499843697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22275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3FFC86-1813-32CA-FAB5-B87B6E756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6093"/>
            <a:ext cx="7772400" cy="29195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1E498DF-B314-29F2-6B9A-2D60FD559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32" y="1388231"/>
            <a:ext cx="6212468" cy="16905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F353C2F-AB02-D578-C047-34B8F5127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3392227"/>
            <a:ext cx="6337300" cy="13589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F9C5D1E-E886-0779-8676-EB95858DA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5255674"/>
            <a:ext cx="4130128" cy="16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3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14A51D8-F215-C52E-4278-D42237B24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44933" cy="21075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D23B84-8794-B945-09D5-B9B1D2A0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722" y="920595"/>
            <a:ext cx="4876800" cy="3098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29F0CF3-1875-C940-5580-E2C48D4ED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2" y="4138652"/>
            <a:ext cx="3488492" cy="261898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77BA3F-3454-7B4E-E467-E284BD2FC630}"/>
              </a:ext>
            </a:extLst>
          </p:cNvPr>
          <p:cNvSpPr txBox="1"/>
          <p:nvPr/>
        </p:nvSpPr>
        <p:spPr>
          <a:xfrm>
            <a:off x="1897415" y="2317728"/>
            <a:ext cx="41985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noProof="1">
                <a:solidFill>
                  <a:srgbClr val="234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FAILURES</a:t>
            </a:r>
          </a:p>
          <a:p>
            <a:endParaRPr lang="it-IT" noProof="1">
              <a:solidFill>
                <a:srgbClr val="234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noProof="1">
                <a:solidFill>
                  <a:srgbClr val="234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Antibiotics: 34%</a:t>
            </a:r>
          </a:p>
          <a:p>
            <a:r>
              <a:rPr lang="it-IT" noProof="1">
                <a:solidFill>
                  <a:srgbClr val="234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Appendectomy: 7%</a:t>
            </a:r>
          </a:p>
          <a:p>
            <a:r>
              <a:rPr lang="it-IT" noProof="1">
                <a:solidFill>
                  <a:srgbClr val="23406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(difference 26.7%, 90% CI 22.4–30.9) </a:t>
            </a:r>
          </a:p>
          <a:p>
            <a:endParaRPr lang="it-IT" noProof="1">
              <a:solidFill>
                <a:srgbClr val="234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noProof="1">
                <a:solidFill>
                  <a:srgbClr val="234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Non-inferiority margin: 20%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B83AD7B-1C3B-6634-97E5-0DE2C56FA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06" y="4750421"/>
            <a:ext cx="49784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A90524-C0A1-2CA8-C894-674BAB0E3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44933" cy="2107580"/>
          </a:xfrm>
          <a:prstGeom prst="rect">
            <a:avLst/>
          </a:prstGeom>
        </p:spPr>
      </p:pic>
      <p:sp>
        <p:nvSpPr>
          <p:cNvPr id="6" name="Titolo 2">
            <a:extLst>
              <a:ext uri="{FF2B5EF4-FFF2-40B4-BE49-F238E27FC236}">
                <a16:creationId xmlns:a16="http://schemas.microsoft.com/office/drawing/2014/main" id="{116ADD9F-4F9A-F7BD-C625-FFD5D417FDD1}"/>
              </a:ext>
            </a:extLst>
          </p:cNvPr>
          <p:cNvSpPr txBox="1">
            <a:spLocks/>
          </p:cNvSpPr>
          <p:nvPr/>
        </p:nvSpPr>
        <p:spPr>
          <a:xfrm>
            <a:off x="874999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 noProof="1">
                <a:solidFill>
                  <a:srgbClr val="003773"/>
                </a:solidFill>
              </a:rPr>
              <a:t>Limitations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908683-8010-BBD1-24A1-75C5C5DBD865}"/>
              </a:ext>
            </a:extLst>
          </p:cNvPr>
          <p:cNvSpPr txBox="1"/>
          <p:nvPr/>
        </p:nvSpPr>
        <p:spPr>
          <a:xfrm>
            <a:off x="155003" y="2153746"/>
            <a:ext cx="6640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noProof="1"/>
              <a:t>The diagnosis of non-perforated appendicitis was based on clinical assessment, with or without radiological imaging.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1C6A5C-0F3C-AACB-1BA2-F4160763EC11}"/>
              </a:ext>
            </a:extLst>
          </p:cNvPr>
          <p:cNvSpPr txBox="1"/>
          <p:nvPr/>
        </p:nvSpPr>
        <p:spPr>
          <a:xfrm>
            <a:off x="155003" y="3009936"/>
            <a:ext cx="66405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noProof="1"/>
              <a:t>The definition of the primary outcome is questionable. The failure of non-operative management for uncomplicated acute appendicitis is generally defined as the need for appendicectomy during the index admission and/or within 30 days. A 1-year appendicectomy should instead be considered a recurrence rather than a treatment failure and, therefore, should be classified as a secondary outcome.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2AA6A0-505F-518F-582F-6E88D05269E9}"/>
              </a:ext>
            </a:extLst>
          </p:cNvPr>
          <p:cNvSpPr txBox="1"/>
          <p:nvPr/>
        </p:nvSpPr>
        <p:spPr>
          <a:xfrm>
            <a:off x="155003" y="5076635"/>
            <a:ext cx="66405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noProof="1"/>
              <a:t>The assessment of quality of life, measured through patient-reported outcomes, could have been improved by using a standardised questionnaire that incorporates the perspectives of both children and their parents.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8551DEE-0401-9530-F805-EF3790AAC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36" y="748405"/>
            <a:ext cx="30353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6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4C468F-5570-9B10-9AB7-71AF7E9E8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56658" cy="17061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25040F-159D-81DC-60BE-7065F8270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09" y="1618294"/>
            <a:ext cx="9241157" cy="51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18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AE2153-6396-51F2-D2B1-E37DAEA10D46}"/>
              </a:ext>
            </a:extLst>
          </p:cNvPr>
          <p:cNvSpPr txBox="1"/>
          <p:nvPr/>
        </p:nvSpPr>
        <p:spPr>
          <a:xfrm>
            <a:off x="2203184" y="3910157"/>
            <a:ext cx="6444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Appendicite acuta non complicata e appendicite acuta complicata</a:t>
            </a:r>
          </a:p>
          <a:p>
            <a:r>
              <a:rPr lang="it-IT" b="1" dirty="0">
                <a:solidFill>
                  <a:srgbClr val="23406F"/>
                </a:solidFill>
              </a:rPr>
              <a:t>non sono un continuum, bensì due entità cliniche diverse</a:t>
            </a:r>
            <a:endParaRPr b="1" dirty="0">
              <a:solidFill>
                <a:srgbClr val="23406F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792615-051F-692A-A4DD-6052BD5F3E18}"/>
              </a:ext>
            </a:extLst>
          </p:cNvPr>
          <p:cNvSpPr txBox="1"/>
          <p:nvPr/>
        </p:nvSpPr>
        <p:spPr>
          <a:xfrm>
            <a:off x="2203184" y="4750799"/>
            <a:ext cx="622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Instaurare una terapia antibiotica precoce non  previene la perforazione</a:t>
            </a:r>
            <a:endParaRPr b="1" dirty="0">
              <a:solidFill>
                <a:srgbClr val="23406F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348FBD0-857A-D7F0-EFF7-5ECD81846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73" y="0"/>
            <a:ext cx="7772400" cy="37158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EAC739-4434-3F58-37C2-5169B8173AC6}"/>
              </a:ext>
            </a:extLst>
          </p:cNvPr>
          <p:cNvSpPr txBox="1"/>
          <p:nvPr/>
        </p:nvSpPr>
        <p:spPr>
          <a:xfrm>
            <a:off x="2203181" y="5626373"/>
            <a:ext cx="622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La perforazione avviene nel periodo </a:t>
            </a:r>
            <a:r>
              <a:rPr lang="it-IT" b="1" dirty="0" err="1">
                <a:solidFill>
                  <a:srgbClr val="23406F"/>
                </a:solidFill>
              </a:rPr>
              <a:t>pre</a:t>
            </a:r>
            <a:r>
              <a:rPr lang="it-IT" b="1" dirty="0">
                <a:solidFill>
                  <a:srgbClr val="23406F"/>
                </a:solidFill>
              </a:rPr>
              <a:t>-ospedalizzazione</a:t>
            </a:r>
            <a:endParaRPr b="1" dirty="0">
              <a:solidFill>
                <a:srgbClr val="23406F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FB9846-5B8E-2498-4430-80DF997EAF05}"/>
              </a:ext>
            </a:extLst>
          </p:cNvPr>
          <p:cNvSpPr txBox="1"/>
          <p:nvPr/>
        </p:nvSpPr>
        <p:spPr>
          <a:xfrm>
            <a:off x="2203182" y="6224949"/>
            <a:ext cx="622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Una diagnosi precisa (</a:t>
            </a:r>
            <a:r>
              <a:rPr lang="it-IT" b="1" i="1" dirty="0" err="1">
                <a:solidFill>
                  <a:srgbClr val="23406F"/>
                </a:solidFill>
              </a:rPr>
              <a:t>complicated</a:t>
            </a:r>
            <a:r>
              <a:rPr lang="it-IT" b="1" dirty="0">
                <a:solidFill>
                  <a:srgbClr val="23406F"/>
                </a:solidFill>
              </a:rPr>
              <a:t> vs </a:t>
            </a:r>
            <a:r>
              <a:rPr lang="it-IT" b="1" i="1" dirty="0" err="1">
                <a:solidFill>
                  <a:srgbClr val="23406F"/>
                </a:solidFill>
              </a:rPr>
              <a:t>uncomplicated</a:t>
            </a:r>
            <a:r>
              <a:rPr lang="it-IT" b="1" dirty="0">
                <a:solidFill>
                  <a:srgbClr val="23406F"/>
                </a:solidFill>
              </a:rPr>
              <a:t>) è più importante di una diagnosi veloce ma imprecisa</a:t>
            </a:r>
            <a:endParaRPr b="1" dirty="0">
              <a:solidFill>
                <a:srgbClr val="23406F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B690679-F9EB-EB0B-4665-95DDBB2C4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02" y="4360474"/>
            <a:ext cx="33655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B6496B-27C8-F2DF-F582-DEB41FD65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18" y="1415802"/>
            <a:ext cx="10112743" cy="5442198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4142BC5F-789C-0338-F4FA-53E9529CE334}"/>
              </a:ext>
            </a:extLst>
          </p:cNvPr>
          <p:cNvSpPr/>
          <p:nvPr/>
        </p:nvSpPr>
        <p:spPr>
          <a:xfrm>
            <a:off x="2217393" y="3429000"/>
            <a:ext cx="6948000" cy="1296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23D57D-CDD6-94D9-0011-6B0F0F692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0" y="0"/>
            <a:ext cx="2146300" cy="21717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8C5669-C3E3-2F99-9E10-FFC50EB1B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90952" cy="178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1D6FE0C-C5F1-19A4-13C7-8375AB0B6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302" y="26515"/>
            <a:ext cx="5311698" cy="23077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400D9B6-439C-6562-4217-4F4069B3F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10"/>
            <a:ext cx="5062654" cy="1935892"/>
          </a:xfrm>
          <a:prstGeom prst="rect">
            <a:avLst/>
          </a:prstGeom>
        </p:spPr>
      </p:pic>
      <p:sp>
        <p:nvSpPr>
          <p:cNvPr id="6" name="Freccia destra 5">
            <a:extLst>
              <a:ext uri="{FF2B5EF4-FFF2-40B4-BE49-F238E27FC236}">
                <a16:creationId xmlns:a16="http://schemas.microsoft.com/office/drawing/2014/main" id="{74CED2A0-74AA-E8C3-797A-4C323C22D275}"/>
              </a:ext>
            </a:extLst>
          </p:cNvPr>
          <p:cNvSpPr/>
          <p:nvPr/>
        </p:nvSpPr>
        <p:spPr>
          <a:xfrm>
            <a:off x="5185317" y="1048215"/>
            <a:ext cx="1583473" cy="6133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EEB4F8F-3C9D-89F2-18C7-8D8A1C2E7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90" y="2566684"/>
            <a:ext cx="4959261" cy="422794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32B08D-B08C-EE4F-5B95-F07566658EAF}"/>
              </a:ext>
            </a:extLst>
          </p:cNvPr>
          <p:cNvSpPr txBox="1"/>
          <p:nvPr/>
        </p:nvSpPr>
        <p:spPr>
          <a:xfrm>
            <a:off x="872359" y="5074513"/>
            <a:ext cx="6094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noProof="1">
                <a:solidFill>
                  <a:srgbClr val="23406F"/>
                </a:solidFill>
              </a:rPr>
              <a:t>Antibiotics were not statistically superior to placebo in thetreatment of uncomplicated acute appendicitis; the difference between groups in treatment success was 10 (90 per cent c.i.–0.9 to 21) per cent (</a:t>
            </a:r>
            <a:r>
              <a:rPr lang="it-IT" b="1" i="1" noProof="1">
                <a:solidFill>
                  <a:srgbClr val="23406F"/>
                </a:solidFill>
              </a:rPr>
              <a:t>P</a:t>
            </a:r>
            <a:r>
              <a:rPr lang="it-IT" b="1" noProof="1">
                <a:solidFill>
                  <a:srgbClr val="23406F"/>
                </a:solidFill>
              </a:rPr>
              <a:t>=0.142).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28F695-D23D-A0BB-7798-1AA7146C7EC0}"/>
              </a:ext>
            </a:extLst>
          </p:cNvPr>
          <p:cNvSpPr txBox="1"/>
          <p:nvPr/>
        </p:nvSpPr>
        <p:spPr>
          <a:xfrm>
            <a:off x="872359" y="2469931"/>
            <a:ext cx="4353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noProof="1">
                <a:solidFill>
                  <a:srgbClr val="23406F"/>
                </a:solidFill>
              </a:rPr>
              <a:t>SUCCESSO (no-appendectomy) A 10 GIORNI</a:t>
            </a:r>
          </a:p>
          <a:p>
            <a:endParaRPr lang="it-IT" b="1" noProof="1">
              <a:solidFill>
                <a:srgbClr val="23406F"/>
              </a:solidFill>
            </a:endParaRPr>
          </a:p>
          <a:p>
            <a:r>
              <a:rPr lang="it-IT" b="1" noProof="1">
                <a:solidFill>
                  <a:srgbClr val="23406F"/>
                </a:solidFill>
              </a:rPr>
              <a:t>Placebo: 87% (96%CI 75-99)</a:t>
            </a:r>
          </a:p>
          <a:p>
            <a:r>
              <a:rPr lang="it-IT" b="1" noProof="1">
                <a:solidFill>
                  <a:srgbClr val="23406F"/>
                </a:solidFill>
              </a:rPr>
              <a:t>Antibiotici: 97% (95%CI 92-100)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1FBE3CB-8CAF-02D0-A0E5-32F2DAE52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4744313"/>
            <a:ext cx="2679700" cy="33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7EC389-00F3-1E1E-2A7B-D269D35D1100}"/>
              </a:ext>
            </a:extLst>
          </p:cNvPr>
          <p:cNvSpPr txBox="1"/>
          <p:nvPr/>
        </p:nvSpPr>
        <p:spPr>
          <a:xfrm>
            <a:off x="1414570" y="4073238"/>
            <a:ext cx="262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noProof="1">
                <a:solidFill>
                  <a:srgbClr val="C00000"/>
                </a:solidFill>
              </a:rPr>
              <a:t>Limite di superiorità: 25%</a:t>
            </a:r>
          </a:p>
        </p:txBody>
      </p:sp>
    </p:spTree>
    <p:extLst>
      <p:ext uri="{BB962C8B-B14F-4D97-AF65-F5344CB8AC3E}">
        <p14:creationId xmlns:p14="http://schemas.microsoft.com/office/powerpoint/2010/main" val="2318651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90F2E0-3CA8-614C-F308-4F489AF77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7671" cy="21105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46CAEED-E478-7E53-72EA-2F96C34ED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15" y="0"/>
            <a:ext cx="5083159" cy="545487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28172E-FECF-AA4F-6EFD-EF9905B37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435"/>
            <a:ext cx="7151740" cy="21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4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3773"/>
                </a:solidFill>
              </a:rPr>
              <a:t>COI DISCLOSURE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857A9C-0F66-491F-2029-4F000EB22B83}"/>
              </a:ext>
            </a:extLst>
          </p:cNvPr>
          <p:cNvSpPr txBox="1"/>
          <p:nvPr/>
        </p:nvSpPr>
        <p:spPr>
          <a:xfrm>
            <a:off x="769434" y="3167390"/>
            <a:ext cx="10331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Nessun conflitto di interessi da dichiarare in merito a questa relazione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3ECF46-B99E-BF5C-A369-C2C3B1CD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826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17ED7E-6725-7724-351C-F35C8A803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43" y="108578"/>
            <a:ext cx="2350429" cy="260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19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918B50-EB56-3C14-8575-A4F395704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23170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E0B56B-35AF-F2CC-BA1D-9EE6C0179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" y="2751525"/>
            <a:ext cx="4394200" cy="2895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E3EBD48-78C4-DB16-E02B-47F9952E0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75" y="1623896"/>
            <a:ext cx="4940300" cy="44577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431FAC-6F38-6BA2-5381-CB13BEFF4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61" y="2865862"/>
            <a:ext cx="2047250" cy="267629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1619DE-6A52-E6FA-7D69-AF53A5BA3CB9}"/>
              </a:ext>
            </a:extLst>
          </p:cNvPr>
          <p:cNvSpPr txBox="1"/>
          <p:nvPr/>
        </p:nvSpPr>
        <p:spPr>
          <a:xfrm>
            <a:off x="1072243" y="5906296"/>
            <a:ext cx="431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noProof="1">
                <a:solidFill>
                  <a:srgbClr val="23406F"/>
                </a:solidFill>
              </a:rPr>
              <a:t>Cut-off 35 anni (AUC 0.75, 95%CI 0.68-0.82)</a:t>
            </a:r>
          </a:p>
        </p:txBody>
      </p:sp>
    </p:spTree>
    <p:extLst>
      <p:ext uri="{BB962C8B-B14F-4D97-AF65-F5344CB8AC3E}">
        <p14:creationId xmlns:p14="http://schemas.microsoft.com/office/powerpoint/2010/main" val="301743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3773"/>
                </a:solidFill>
              </a:rPr>
              <a:t>Tuttavia...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47690C-5E5E-7E6B-1ED8-12587CFE9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687" y="4293219"/>
            <a:ext cx="3271024" cy="24532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5A70F79-DE28-5948-7A71-A1D82FD9E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50" y="3429000"/>
            <a:ext cx="4981382" cy="297179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59AA65E-8371-D7D9-F1C7-EDDCEE735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4" y="997800"/>
            <a:ext cx="3140476" cy="302289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61830AF-4888-9F68-60EA-81328F2DB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11" y="97427"/>
            <a:ext cx="3975100" cy="4165600"/>
          </a:xfrm>
          <a:prstGeom prst="rect">
            <a:avLst/>
          </a:prstGeom>
        </p:spPr>
      </p:pic>
      <p:sp>
        <p:nvSpPr>
          <p:cNvPr id="3" name="Freccia curva 2">
            <a:extLst>
              <a:ext uri="{FF2B5EF4-FFF2-40B4-BE49-F238E27FC236}">
                <a16:creationId xmlns:a16="http://schemas.microsoft.com/office/drawing/2014/main" id="{74804656-69B4-2BF8-3F0C-65235760DB3D}"/>
              </a:ext>
            </a:extLst>
          </p:cNvPr>
          <p:cNvSpPr/>
          <p:nvPr/>
        </p:nvSpPr>
        <p:spPr>
          <a:xfrm rot="5400000">
            <a:off x="3291715" y="1758422"/>
            <a:ext cx="1644581" cy="169657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93C729D8-1C07-E2D1-C98B-A339B69F4875}"/>
              </a:ext>
            </a:extLst>
          </p:cNvPr>
          <p:cNvSpPr/>
          <p:nvPr/>
        </p:nvSpPr>
        <p:spPr>
          <a:xfrm>
            <a:off x="7757531" y="5179741"/>
            <a:ext cx="970156" cy="6802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5244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819F31-8B99-12AD-F361-22205741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" y="0"/>
            <a:ext cx="6034204" cy="21997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392243A-1E81-83CC-3F4E-1004A8E10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64" y="108579"/>
            <a:ext cx="6052735" cy="17536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A2241CD-2868-0C1B-9B96-56F79018A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5" y="2010317"/>
            <a:ext cx="6430749" cy="219975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4130D3B-DB8B-DA89-CCFB-FE9A91595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49" y="1862254"/>
            <a:ext cx="6215101" cy="214434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0A207AC-F414-2919-4988-37D1014AB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02" y="4006594"/>
            <a:ext cx="5548196" cy="2286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3EDFAC7-5DC4-EC57-1A59-A0B10CD39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0" y="4006594"/>
            <a:ext cx="6428252" cy="134528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B98E9F2-8128-EFCC-4C4E-8B540B00F2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5437966"/>
            <a:ext cx="6428252" cy="142003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AC1AF77-7744-B142-1D65-139DEFF20F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" y="2199760"/>
            <a:ext cx="3972385" cy="22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7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EDD923-2E32-0C9A-5E44-F0B6F9D77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20" y="-1"/>
            <a:ext cx="3630463" cy="57334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A7309B-6F9D-36CE-5D33-859691EE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2" y="0"/>
            <a:ext cx="4203700" cy="5867400"/>
          </a:xfrm>
          <a:prstGeom prst="rect">
            <a:avLst/>
          </a:prstGeom>
        </p:spPr>
      </p:pic>
      <p:sp>
        <p:nvSpPr>
          <p:cNvPr id="9" name="Striscia diagonale 8">
            <a:extLst>
              <a:ext uri="{FF2B5EF4-FFF2-40B4-BE49-F238E27FC236}">
                <a16:creationId xmlns:a16="http://schemas.microsoft.com/office/drawing/2014/main" id="{35E3C1AC-9C33-1B3B-BB93-DEEEAE7384F9}"/>
              </a:ext>
            </a:extLst>
          </p:cNvPr>
          <p:cNvSpPr/>
          <p:nvPr/>
        </p:nvSpPr>
        <p:spPr>
          <a:xfrm>
            <a:off x="5452947" y="694114"/>
            <a:ext cx="6623824" cy="4345243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0EF8FD-0DE5-C28B-F5E5-7BF9D36CD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7094"/>
            <a:ext cx="9099094" cy="32641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BE928B-FE4B-521F-017B-2D0906B3F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93" y="5128392"/>
            <a:ext cx="3619500" cy="15621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AE288F5-EF5C-A582-F0AE-98504CF2D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43" y="108579"/>
            <a:ext cx="3759200" cy="2387600"/>
          </a:xfrm>
          <a:prstGeom prst="rect">
            <a:avLst/>
          </a:prstGeom>
        </p:spPr>
      </p:pic>
      <p:sp>
        <p:nvSpPr>
          <p:cNvPr id="6" name="Titolo 2">
            <a:extLst>
              <a:ext uri="{FF2B5EF4-FFF2-40B4-BE49-F238E27FC236}">
                <a16:creationId xmlns:a16="http://schemas.microsoft.com/office/drawing/2014/main" id="{14CF8BE2-95BC-36DC-8C42-939290295B2B}"/>
              </a:ext>
            </a:extLst>
          </p:cNvPr>
          <p:cNvSpPr txBox="1">
            <a:spLocks/>
          </p:cNvSpPr>
          <p:nvPr/>
        </p:nvSpPr>
        <p:spPr>
          <a:xfrm>
            <a:off x="4193072" y="487815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3773"/>
                </a:solidFill>
              </a:rPr>
              <a:t>Fenton</a:t>
            </a:r>
          </a:p>
          <a:p>
            <a:r>
              <a:rPr lang="it-IT" sz="3000" dirty="0">
                <a:solidFill>
                  <a:srgbClr val="003773"/>
                </a:solidFill>
              </a:rPr>
              <a:t>(eroe nazionale britannico)</a:t>
            </a:r>
          </a:p>
        </p:txBody>
      </p:sp>
    </p:spTree>
    <p:extLst>
      <p:ext uri="{BB962C8B-B14F-4D97-AF65-F5344CB8AC3E}">
        <p14:creationId xmlns:p14="http://schemas.microsoft.com/office/powerpoint/2010/main" val="14321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F939C6-57F7-FD0E-E03D-0D751FDAA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8" y="108579"/>
            <a:ext cx="1795669" cy="25400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3204F0-99F4-43D1-C131-D0F746A39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88" y="0"/>
            <a:ext cx="2250376" cy="25400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D89E954-15FC-5A01-F36C-E7720BA66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21" y="108579"/>
            <a:ext cx="1918942" cy="30235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6E6ACD-4557-9D6F-76CF-F415D90EC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85" y="86691"/>
            <a:ext cx="2282189" cy="22378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A61FE1D-4F59-2DC6-1A19-7C7C6CFA9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6" y="3242442"/>
            <a:ext cx="3327400" cy="22479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165AB16-8788-69B1-02E3-A5F734828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86" y="3261492"/>
            <a:ext cx="2961808" cy="295272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B3759A2-6938-8DB6-AC99-CCE124A9A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207" y="2442344"/>
            <a:ext cx="3040880" cy="192404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E103BA5-67DA-0487-C102-12AD36815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7" y="4466434"/>
            <a:ext cx="197358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0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4C50DA-442E-73E2-7EC0-CAE388F66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731"/>
            <a:ext cx="6951231" cy="59760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21A408F-F125-3EC6-CE81-21B48BDE8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44" y="2951047"/>
            <a:ext cx="6075556" cy="25403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A6C333C-C121-685D-4CE5-469F6FACF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0"/>
            <a:ext cx="3619500" cy="1562100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BBA1637D-9EFB-CEBD-79E7-79E48F9F29CB}"/>
              </a:ext>
            </a:extLst>
          </p:cNvPr>
          <p:cNvSpPr/>
          <p:nvPr/>
        </p:nvSpPr>
        <p:spPr>
          <a:xfrm>
            <a:off x="-94883" y="2035064"/>
            <a:ext cx="6948000" cy="1296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5815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6AA7F11-5F5D-CA14-C0D7-72AA401445D3}"/>
              </a:ext>
            </a:extLst>
          </p:cNvPr>
          <p:cNvSpPr txBox="1">
            <a:spLocks/>
          </p:cNvSpPr>
          <p:nvPr/>
        </p:nvSpPr>
        <p:spPr>
          <a:xfrm>
            <a:off x="0" y="108579"/>
            <a:ext cx="4526280" cy="12796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it-IT" sz="3600" dirty="0">
              <a:solidFill>
                <a:srgbClr val="003773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21C665-80D5-1059-37F7-465BCE4A5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444"/>
            <a:ext cx="6337738" cy="47393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7B1D451-6527-EFC5-088A-D43D9E340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4624" cy="6882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0FE6277-A0EC-9368-4F08-86D1C1ABD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38" y="344103"/>
            <a:ext cx="2700710" cy="15181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177358-51BC-3F02-D684-62AA6347A416}"/>
              </a:ext>
            </a:extLst>
          </p:cNvPr>
          <p:cNvSpPr txBox="1"/>
          <p:nvPr/>
        </p:nvSpPr>
        <p:spPr>
          <a:xfrm>
            <a:off x="6748124" y="0"/>
            <a:ext cx="187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STOP-IT trial 2015</a:t>
            </a:r>
            <a:endParaRPr b="1" dirty="0">
              <a:solidFill>
                <a:srgbClr val="23406F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C9BDE0-9D96-85DE-9573-A93E00E28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83" y="2322283"/>
            <a:ext cx="2421855" cy="214012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BBF856-EEA0-4553-44D6-2122C64BA113}"/>
              </a:ext>
            </a:extLst>
          </p:cNvPr>
          <p:cNvSpPr txBox="1"/>
          <p:nvPr/>
        </p:nvSpPr>
        <p:spPr>
          <a:xfrm>
            <a:off x="7297893" y="1973614"/>
            <a:ext cx="146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PANTER 2010</a:t>
            </a:r>
            <a:endParaRPr b="1" dirty="0">
              <a:solidFill>
                <a:srgbClr val="23406F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6D9C9D1-EE07-5FA0-D882-543DF3FA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38" y="4995747"/>
            <a:ext cx="2673969" cy="186467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BE6B44-ABD2-499A-F240-A1C3C7815F03}"/>
              </a:ext>
            </a:extLst>
          </p:cNvPr>
          <p:cNvSpPr txBox="1"/>
          <p:nvPr/>
        </p:nvSpPr>
        <p:spPr>
          <a:xfrm>
            <a:off x="6809261" y="4626415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POINTER 2021</a:t>
            </a:r>
            <a:endParaRPr b="1" dirty="0">
              <a:solidFill>
                <a:srgbClr val="23406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963DA7-5C03-A514-525D-452CE2F7B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415" y="1303042"/>
            <a:ext cx="3335585" cy="16405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5EDC4A-7553-CA57-440E-56037268D385}"/>
              </a:ext>
            </a:extLst>
          </p:cNvPr>
          <p:cNvSpPr txBox="1"/>
          <p:nvPr/>
        </p:nvSpPr>
        <p:spPr>
          <a:xfrm>
            <a:off x="9648654" y="1492922"/>
            <a:ext cx="19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LADIES-DIVA 2019</a:t>
            </a:r>
            <a:endParaRPr b="1" dirty="0">
              <a:solidFill>
                <a:srgbClr val="23406F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868D514-49F5-54C4-3448-CD52A4032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37" y="3546140"/>
            <a:ext cx="3996863" cy="107178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267304-9494-8264-6143-88C29E2E3177}"/>
              </a:ext>
            </a:extLst>
          </p:cNvPr>
          <p:cNvSpPr txBox="1"/>
          <p:nvPr/>
        </p:nvSpPr>
        <p:spPr>
          <a:xfrm>
            <a:off x="9654613" y="3244334"/>
            <a:ext cx="192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3406F"/>
                </a:solidFill>
              </a:rPr>
              <a:t>LADIES-LOLA 2015</a:t>
            </a:r>
            <a:endParaRPr b="1" dirty="0">
              <a:solidFill>
                <a:srgbClr val="2340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243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475</TotalTime>
  <Words>382</Words>
  <Application>Microsoft Macintosh PowerPoint</Application>
  <PresentationFormat>Widescreen</PresentationFormat>
  <Paragraphs>45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RetrospectVTI</vt:lpstr>
      <vt:lpstr>Articoli da ricordare nel 2024-2025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Microsoft Office User</cp:lastModifiedBy>
  <cp:revision>18</cp:revision>
  <dcterms:created xsi:type="dcterms:W3CDTF">2022-02-27T17:36:31Z</dcterms:created>
  <dcterms:modified xsi:type="dcterms:W3CDTF">2025-10-11T12:23:40Z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